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embeddedFontLst>
    <p:embeddedFont>
      <p:font typeface="Roboto"/>
      <p:regular r:id="rId19"/>
      <p:bold r:id="rId20"/>
      <p:italic r:id="rId21"/>
      <p:boldItalic r:id="rId22"/>
    </p:embeddedFont>
    <p:embeddedFont>
      <p:font typeface="Helvetica Neue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bold.fntdata"/><Relationship Id="rId22" Type="http://schemas.openxmlformats.org/officeDocument/2006/relationships/font" Target="fonts/Roboto-boldItalic.fntdata"/><Relationship Id="rId21" Type="http://schemas.openxmlformats.org/officeDocument/2006/relationships/font" Target="fonts/Roboto-italic.fntdata"/><Relationship Id="rId24" Type="http://schemas.openxmlformats.org/officeDocument/2006/relationships/font" Target="fonts/HelveticaNeue-bold.fntdata"/><Relationship Id="rId23" Type="http://schemas.openxmlformats.org/officeDocument/2006/relationships/font" Target="fonts/HelveticaNeue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HelveticaNeue-boldItalic.fntdata"/><Relationship Id="rId25" Type="http://schemas.openxmlformats.org/officeDocument/2006/relationships/font" Target="fonts/HelveticaNeue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Roboto-regular.fntdata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3d9a9456dc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3d9a9456dc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3c8fcaee0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13c8fcaee0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13c7e0e266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13c7e0e266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13c7e0e2668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13c7e0e2668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436454d119_1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1436454d119_1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3d9a9456dc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3d9a9456dc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3d9a9456dc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3d9a9456dc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3d9bed4bfb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13d9bed4bfb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3d9a9456dc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13d9a9456dc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fdddc1ed89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fdddc1ed89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fdddc1ed8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fdddc1ed8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436454d119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1436454d119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3c7e0e2668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13c7e0e2668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dark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7.png"/><Relationship Id="rId5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D5248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D5248"/>
        </a:solid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Advertising and Sponsorships</a:t>
            </a:r>
            <a:endParaRPr/>
          </a:p>
        </p:txBody>
      </p:sp>
      <p:sp>
        <p:nvSpPr>
          <p:cNvPr id="124" name="Google Shape;124;p22"/>
          <p:cNvSpPr txBox="1"/>
          <p:nvPr>
            <p:ph idx="1" type="body"/>
          </p:nvPr>
        </p:nvSpPr>
        <p:spPr>
          <a:xfrm>
            <a:off x="311700" y="1152475"/>
            <a:ext cx="4518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FIRSTWA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Social media through ARUW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Flyers on campus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Twitch Stream building up to the Summer Break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Potential sponsorship money from companies on the right (and more!)</a:t>
            </a:r>
            <a:endParaRPr/>
          </a:p>
        </p:txBody>
      </p:sp>
      <p:pic>
        <p:nvPicPr>
          <p:cNvPr id="125" name="Google Shape;12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29205" y="0"/>
            <a:ext cx="4114794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D5248"/>
        </a:solid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Volunteers and Equipment</a:t>
            </a:r>
            <a:endParaRPr/>
          </a:p>
        </p:txBody>
      </p:sp>
      <p:sp>
        <p:nvSpPr>
          <p:cNvPr id="131" name="Google Shape;131;p23"/>
          <p:cNvSpPr txBox="1"/>
          <p:nvPr>
            <p:ph idx="1" type="body"/>
          </p:nvPr>
        </p:nvSpPr>
        <p:spPr>
          <a:xfrm>
            <a:off x="311700" y="1152475"/>
            <a:ext cx="8520600" cy="38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FirstWA to leverage their volunteer network to help us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We can likely net around 30-40 volunteers through this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ARUW’s alumni network (Ex: Austin)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UW HUB has a built-in broadcast studio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UW STLP/HUB has computers for use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UW owns referee systems, which can be used to accelerate volunteer training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/>
              <a:t>We need to be more prepared in terms of training, training materials, a timeline for volunteer training, etc.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D5248"/>
        </a:solid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Budget</a:t>
            </a:r>
            <a:endParaRPr/>
          </a:p>
        </p:txBody>
      </p:sp>
      <p:sp>
        <p:nvSpPr>
          <p:cNvPr id="137" name="Google Shape;137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Looking to raise ~$30,000 for total costs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HUB: ~$15,000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IMA: &lt;$5,000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Have participating teams pay for 3v3 entry: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Prize pool: Top 3 get a prize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$200-$500 to enter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D5248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3186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5"/>
          <p:cNvSpPr txBox="1"/>
          <p:nvPr>
            <p:ph type="title"/>
          </p:nvPr>
        </p:nvSpPr>
        <p:spPr>
          <a:xfrm>
            <a:off x="311700" y="2028000"/>
            <a:ext cx="8520600" cy="108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5020" strike="sngStrike"/>
              <a:t>Pizza</a:t>
            </a:r>
            <a:r>
              <a:rPr lang="en" sz="5020"/>
              <a:t> </a:t>
            </a:r>
            <a:r>
              <a:rPr lang="en" sz="5020"/>
              <a:t>Question Time</a:t>
            </a:r>
            <a:endParaRPr sz="502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D5248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D5248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idx="1" type="body"/>
          </p:nvPr>
        </p:nvSpPr>
        <p:spPr>
          <a:xfrm>
            <a:off x="311700" y="1152475"/>
            <a:ext cx="5205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Located in the heart of Seattle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Busses and light rail stations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Large variety of food places within walking distance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Seattle is a destination City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Space Needle &amp; Seattle Center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Pike Place Market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RoboMaster goes to Gasworks Park</a:t>
            </a:r>
            <a:endParaRPr strike="sngStrike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Seattle summer weather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Not humid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Generally not too hot</a:t>
            </a:r>
            <a:endParaRPr/>
          </a:p>
        </p:txBody>
      </p:sp>
      <p:sp>
        <p:nvSpPr>
          <p:cNvPr id="69" name="Google Shape;69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UW Campus</a:t>
            </a: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63900" y="323225"/>
            <a:ext cx="2082350" cy="2756241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/>
          <p:nvPr/>
        </p:nvSpPr>
        <p:spPr>
          <a:xfrm>
            <a:off x="6693513" y="2748200"/>
            <a:ext cx="153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Pointy boi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72" name="Google Shape;7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38800" y="3148400"/>
            <a:ext cx="3332575" cy="187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852766">
            <a:off x="6571025" y="4182088"/>
            <a:ext cx="260601" cy="16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8559458">
            <a:off x="6037624" y="4495438"/>
            <a:ext cx="260601" cy="16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 rot="-1592289">
            <a:off x="5769726" y="3923905"/>
            <a:ext cx="297147" cy="193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 rot="-1592289">
            <a:off x="7365576" y="3988868"/>
            <a:ext cx="297147" cy="193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1592178">
            <a:off x="8414442" y="4124276"/>
            <a:ext cx="367626" cy="239562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5"/>
          <p:cNvSpPr txBox="1"/>
          <p:nvPr/>
        </p:nvSpPr>
        <p:spPr>
          <a:xfrm>
            <a:off x="7204025" y="4716475"/>
            <a:ext cx="1767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Fish Yeeting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D5248"/>
        </a:solid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Housing</a:t>
            </a:r>
            <a:endParaRPr/>
          </a:p>
        </p:txBody>
      </p:sp>
      <p:sp>
        <p:nvSpPr>
          <p:cNvPr id="84" name="Google Shape;84;p16"/>
          <p:cNvSpPr txBox="1"/>
          <p:nvPr>
            <p:ph idx="1" type="body"/>
          </p:nvPr>
        </p:nvSpPr>
        <p:spPr>
          <a:xfrm>
            <a:off x="311700" y="1152475"/>
            <a:ext cx="8520600" cy="192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UW Housing &amp; Food Services (HFS)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Able to provide conference housing for many people at a fixed rate (~$60/person/day)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Staying in dorms can help teams build community outside the venue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Includes some food budget which can be used to cater lunch</a:t>
            </a:r>
            <a:endParaRPr/>
          </a:p>
        </p:txBody>
      </p:sp>
      <p:sp>
        <p:nvSpPr>
          <p:cNvPr id="85" name="Google Shape;85;p16"/>
          <p:cNvSpPr txBox="1"/>
          <p:nvPr/>
        </p:nvSpPr>
        <p:spPr>
          <a:xfrm>
            <a:off x="311700" y="3499625"/>
            <a:ext cx="85206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lt2"/>
                </a:solidFill>
              </a:rPr>
              <a:t>This choice is entirely up to visiting teams, but the option exists as a </a:t>
            </a:r>
            <a:r>
              <a:rPr b="1" lang="en" sz="2000">
                <a:solidFill>
                  <a:schemeClr val="lt2"/>
                </a:solidFill>
              </a:rPr>
              <a:t>baseline.</a:t>
            </a:r>
            <a:endParaRPr b="1" sz="2000">
              <a:solidFill>
                <a:schemeClr val="lt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D5248"/>
        </a:soli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2" name="Google Shape;9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D5248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HUB</a:t>
            </a:r>
            <a:endParaRPr/>
          </a:p>
        </p:txBody>
      </p:sp>
      <p:sp>
        <p:nvSpPr>
          <p:cNvPr id="98" name="Google Shape;98;p18"/>
          <p:cNvSpPr txBox="1"/>
          <p:nvPr>
            <p:ph idx="1" type="body"/>
          </p:nvPr>
        </p:nvSpPr>
        <p:spPr>
          <a:xfrm>
            <a:off x="276750" y="1135025"/>
            <a:ext cx="4088400" cy="34164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Large, low-cost event spaces in the middle of UW campus.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Is a ballroom: need to design and construct arena ceiling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Built-in broadcast studio, gaming center, and </a:t>
            </a:r>
            <a:r>
              <a:rPr lang="en" sz="21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👀</a:t>
            </a:r>
            <a:r>
              <a:rPr lang="en"/>
              <a:t>bowling lanes </a:t>
            </a:r>
            <a:r>
              <a:rPr lang="en" sz="21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👀</a:t>
            </a:r>
            <a:endParaRPr sz="1500">
              <a:highlight>
                <a:schemeClr val="dk1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Downside: not open on weekends (without paying more)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9" name="Google Shape;99;p18"/>
          <p:cNvPicPr preferRelativeResize="0"/>
          <p:nvPr/>
        </p:nvPicPr>
        <p:blipFill rotWithShape="1">
          <a:blip r:embed="rId3">
            <a:alphaModFix/>
          </a:blip>
          <a:srcRect b="0" l="0" r="46609" t="0"/>
          <a:stretch/>
        </p:blipFill>
        <p:spPr>
          <a:xfrm>
            <a:off x="5023725" y="0"/>
            <a:ext cx="4120274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D5248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UW IMA</a:t>
            </a:r>
            <a:endParaRPr/>
          </a:p>
        </p:txBody>
      </p:sp>
      <p:sp>
        <p:nvSpPr>
          <p:cNvPr id="105" name="Google Shape;105;p19"/>
          <p:cNvSpPr txBox="1"/>
          <p:nvPr>
            <p:ph idx="1" type="body"/>
          </p:nvPr>
        </p:nvSpPr>
        <p:spPr>
          <a:xfrm>
            <a:off x="311700" y="1117550"/>
            <a:ext cx="4053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Very low cost for students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Gyms, with bleachers!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Close to a huge parking lot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Walkable, on campus, close to train station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Designed for sports competitions (no roof required)</a:t>
            </a:r>
            <a:endParaRPr/>
          </a:p>
        </p:txBody>
      </p:sp>
      <p:pic>
        <p:nvPicPr>
          <p:cNvPr id="106" name="Google Shape;106;p19"/>
          <p:cNvPicPr preferRelativeResize="0"/>
          <p:nvPr/>
        </p:nvPicPr>
        <p:blipFill rotWithShape="1">
          <a:blip r:embed="rId3">
            <a:alphaModFix/>
          </a:blip>
          <a:srcRect b="0" l="23053" r="23865" t="0"/>
          <a:stretch/>
        </p:blipFill>
        <p:spPr>
          <a:xfrm>
            <a:off x="5032051" y="0"/>
            <a:ext cx="411194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D5248"/>
        </a:solid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Outreach and Community</a:t>
            </a:r>
            <a:endParaRPr/>
          </a:p>
        </p:txBody>
      </p:sp>
      <p:sp>
        <p:nvSpPr>
          <p:cNvPr id="117" name="Google Shape;117;p21"/>
          <p:cNvSpPr txBox="1"/>
          <p:nvPr>
            <p:ph idx="1" type="body"/>
          </p:nvPr>
        </p:nvSpPr>
        <p:spPr>
          <a:xfrm>
            <a:off x="311700" y="1152475"/>
            <a:ext cx="4260300" cy="368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232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695"/>
              <a:buChar char="●"/>
            </a:pPr>
            <a:r>
              <a:rPr lang="en" sz="1695"/>
              <a:t>FIRST Robotics and VEX</a:t>
            </a:r>
            <a:endParaRPr sz="1695"/>
          </a:p>
          <a:p>
            <a:pPr indent="-316547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385"/>
              <a:buChar char="○"/>
            </a:pPr>
            <a:r>
              <a:rPr lang="en" sz="1385"/>
              <a:t>Introduce middle/high school students to RoboMaster</a:t>
            </a:r>
            <a:endParaRPr sz="1385"/>
          </a:p>
          <a:p>
            <a:pPr indent="-316547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385"/>
              <a:buChar char="○"/>
            </a:pPr>
            <a:r>
              <a:rPr lang="en" sz="1385"/>
              <a:t>Show upcoming HS grads what college-level robotics looks like</a:t>
            </a:r>
            <a:endParaRPr sz="1385"/>
          </a:p>
          <a:p>
            <a:pPr indent="-336232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695"/>
              <a:buChar char="●"/>
            </a:pPr>
            <a:r>
              <a:rPr lang="en" sz="1695"/>
              <a:t>Seattle tech industries</a:t>
            </a:r>
            <a:endParaRPr sz="1695"/>
          </a:p>
          <a:p>
            <a:pPr indent="-316547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385"/>
              <a:buChar char="○"/>
            </a:pPr>
            <a:r>
              <a:rPr lang="en" sz="1385"/>
              <a:t>Big Tech: Microsoft, Amazon</a:t>
            </a:r>
            <a:endParaRPr sz="1385"/>
          </a:p>
          <a:p>
            <a:pPr indent="-316547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385"/>
              <a:buChar char="○"/>
            </a:pPr>
            <a:r>
              <a:rPr lang="en" sz="1385"/>
              <a:t>Aerospace: Boeing, Blue Origin, SpaceX</a:t>
            </a:r>
            <a:endParaRPr sz="1385"/>
          </a:p>
          <a:p>
            <a:pPr indent="-336232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695"/>
              <a:buChar char="●"/>
            </a:pPr>
            <a:r>
              <a:rPr lang="en" sz="1695"/>
              <a:t>Open event, brings local families with small children to experience STEM</a:t>
            </a:r>
            <a:endParaRPr sz="1695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852"/>
              <a:buNone/>
            </a:pPr>
            <a:r>
              <a:rPr lang="en" sz="1695"/>
              <a:t>Use of RM S1s is dependent on our sponsors’ requests</a:t>
            </a:r>
            <a:endParaRPr sz="1695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852"/>
              <a:buNone/>
            </a:pPr>
            <a:r>
              <a:t/>
            </a:r>
            <a:endParaRPr sz="1695"/>
          </a:p>
        </p:txBody>
      </p:sp>
      <p:pic>
        <p:nvPicPr>
          <p:cNvPr id="118" name="Google Shape;11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29205" y="0"/>
            <a:ext cx="4114794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